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1.xml" ContentType="application/vnd.openxmlformats-officedocument.theme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3.xml" ContentType="application/vnd.openxmlformats-officedocument.theme+xml"/>
  <Override PartName="/ppt/slideLayouts/slideLayout56.xml" ContentType="application/vnd.openxmlformats-officedocument.presentationml.slideLayout+xml"/>
  <Override PartName="/ppt/theme/theme1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5.xml" ContentType="application/vnd.openxmlformats-officedocument.theme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7.xml" ContentType="application/vnd.openxmlformats-officedocument.theme+xml"/>
  <Override PartName="/ppt/slideLayouts/slideLayout68.xml" ContentType="application/vnd.openxmlformats-officedocument.presentationml.slideLayout+xml"/>
  <Override PartName="/ppt/theme/theme18.xml" ContentType="application/vnd.openxmlformats-officedocument.theme+xml"/>
  <Override PartName="/ppt/slideLayouts/slideLayout6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5" r:id="rId3"/>
    <p:sldMasterId id="2147483667" r:id="rId4"/>
    <p:sldMasterId id="2147483673" r:id="rId5"/>
    <p:sldMasterId id="2147483675" r:id="rId6"/>
    <p:sldMasterId id="2147483681" r:id="rId7"/>
    <p:sldMasterId id="2147483683" r:id="rId8"/>
    <p:sldMasterId id="2147483689" r:id="rId9"/>
    <p:sldMasterId id="2147483691" r:id="rId10"/>
    <p:sldMasterId id="2147483729" r:id="rId11"/>
    <p:sldMasterId id="2147483733" r:id="rId12"/>
    <p:sldMasterId id="2147483735" r:id="rId13"/>
    <p:sldMasterId id="2147483741" r:id="rId14"/>
    <p:sldMasterId id="2147483743" r:id="rId15"/>
    <p:sldMasterId id="2147483749" r:id="rId16"/>
    <p:sldMasterId id="2147483751" r:id="rId17"/>
    <p:sldMasterId id="2147483757" r:id="rId18"/>
    <p:sldMasterId id="2147483759" r:id="rId19"/>
  </p:sldMasterIdLst>
  <p:notesMasterIdLst>
    <p:notesMasterId r:id="rId37"/>
  </p:notesMasterIdLst>
  <p:sldIdLst>
    <p:sldId id="256" r:id="rId20"/>
    <p:sldId id="310" r:id="rId21"/>
    <p:sldId id="306" r:id="rId22"/>
    <p:sldId id="311" r:id="rId23"/>
    <p:sldId id="287" r:id="rId24"/>
    <p:sldId id="302" r:id="rId25"/>
    <p:sldId id="313" r:id="rId26"/>
    <p:sldId id="315" r:id="rId27"/>
    <p:sldId id="298" r:id="rId28"/>
    <p:sldId id="316" r:id="rId29"/>
    <p:sldId id="319" r:id="rId30"/>
    <p:sldId id="327" r:id="rId31"/>
    <p:sldId id="321" r:id="rId32"/>
    <p:sldId id="323" r:id="rId33"/>
    <p:sldId id="326" r:id="rId34"/>
    <p:sldId id="322" r:id="rId35"/>
    <p:sldId id="32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88696"/>
  </p:normalViewPr>
  <p:slideViewPr>
    <p:cSldViewPr snapToGrid="0" snapToObjects="1">
      <p:cViewPr varScale="1">
        <p:scale>
          <a:sx n="82" d="100"/>
          <a:sy n="82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viewProps" Target="viewProps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E73E9-3C78-8941-81DC-6FD8638FF95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7EB6E-14E2-5148-A3EA-646091355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1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Acknowledge: Sharma, Ramamurthy, Shashank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EB6E-14E2-5148-A3EA-646091355F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7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here: CS background, current work: modeling</a:t>
            </a:r>
          </a:p>
          <a:p>
            <a:r>
              <a:rPr lang="en-US" dirty="0"/>
              <a:t>Evening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EB6E-14E2-5148-A3EA-646091355F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96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8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05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33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4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1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5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2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181870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0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5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3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1785802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9162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85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8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64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77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32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232370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439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10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21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77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3352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4167526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915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59800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65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80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56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933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29" y="746449"/>
            <a:ext cx="5244353" cy="2601869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29" y="3788229"/>
            <a:ext cx="5244353" cy="146957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939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5" y="1"/>
            <a:ext cx="8491817" cy="10219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0235"/>
            <a:ext cx="7886700" cy="459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65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3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2185434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2185434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14076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675817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969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4033822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E8EA-5366-FF4C-B6B1-BBA8F345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851E-3AF3-454E-8ADC-DA6A6569F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2C5C1-0260-054D-8D93-E7B3A2B9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BC49-3D01-D840-8A7C-E89B92CB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78A2-3B16-3F4B-B769-B7B5B398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8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"/>
            <a:ext cx="7886700" cy="1008529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250577"/>
            <a:ext cx="7886700" cy="48390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471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F9F1-8651-3547-A06F-77D8053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E0BE-DFAD-CF44-874D-3BD4C231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482-B32A-5B40-A26B-94F88409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C72A-6D24-1544-8416-4D18E051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5392-8447-8743-BEFA-AD9D13EA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06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5269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1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5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560880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E8EA-5366-FF4C-B6B1-BBA8F345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851E-3AF3-454E-8ADC-DA6A6569F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2C5C1-0260-054D-8D93-E7B3A2B9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BC49-3D01-D840-8A7C-E89B92CB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78A2-3B16-3F4B-B769-B7B5B398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7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F9F1-8651-3547-A06F-77D8053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E0BE-DFAD-CF44-874D-3BD4C231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482-B32A-5B40-A26B-94F88409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C72A-6D24-1544-8416-4D18E051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5392-8447-8743-BEFA-AD9D13EA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19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8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05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33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4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1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5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2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750236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E8EA-5366-FF4C-B6B1-BBA8F345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851E-3AF3-454E-8ADC-DA6A6569F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2C5C1-0260-054D-8D93-E7B3A2B9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BC49-3D01-D840-8A7C-E89B92CB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78A2-3B16-3F4B-B769-B7B5B398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308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F9F1-8651-3547-A06F-77D8053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E0BE-DFAD-CF44-874D-3BD4C231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482-B32A-5B40-A26B-94F88409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C72A-6D24-1544-8416-4D18E051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5392-8447-8743-BEFA-AD9D13EA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3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42210800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2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16" y="1"/>
            <a:ext cx="8522073" cy="10085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23683"/>
            <a:ext cx="3886200" cy="495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23683"/>
            <a:ext cx="3886200" cy="495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6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400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82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785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9122990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E8EA-5366-FF4C-B6B1-BBA8F345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851E-3AF3-454E-8ADC-DA6A6569F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2C5C1-0260-054D-8D93-E7B3A2B9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BC49-3D01-D840-8A7C-E89B92CB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78A2-3B16-3F4B-B769-B7B5B398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00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F9F1-8651-3547-A06F-77D8053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E0BE-DFAD-CF44-874D-3BD4C231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482-B32A-5B40-A26B-94F88409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2DE-3F6C-5A4B-B3C3-2B82A342104C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C72A-6D24-1544-8416-4D18E051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5392-8447-8743-BEFA-AD9D13EA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875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771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24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1246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105647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"/>
            <a:ext cx="7886700" cy="10036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93181"/>
            <a:ext cx="3868340" cy="479503"/>
          </a:xfrm>
        </p:spPr>
        <p:txBody>
          <a:bodyPr anchor="ctr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62253"/>
            <a:ext cx="3868340" cy="432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93181"/>
            <a:ext cx="3887391" cy="479503"/>
          </a:xfrm>
        </p:spPr>
        <p:txBody>
          <a:bodyPr anchor="ctr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62253"/>
            <a:ext cx="3887391" cy="432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04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2616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8538534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835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193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9" y="2185434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90" y="2185434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123388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257175" indent="-257175">
              <a:buFont typeface="Arial"/>
              <a:buChar char="•"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352153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1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146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8168930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519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1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5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5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830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261" y="345689"/>
            <a:ext cx="8073280" cy="635619"/>
          </a:xfrm>
        </p:spPr>
        <p:txBody>
          <a:bodyPr anchor="ctr" anchorCtr="0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92820"/>
            <a:ext cx="4629150" cy="476823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262" y="1092820"/>
            <a:ext cx="3261731" cy="477616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42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6700" cy="1204332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84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.jp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9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11.emf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6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1.emf"/><Relationship Id="rId4" Type="http://schemas.openxmlformats.org/officeDocument/2006/relationships/image" Target="../media/image1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1.emf"/><Relationship Id="rId4" Type="http://schemas.openxmlformats.org/officeDocument/2006/relationships/image" Target="../media/image1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1.emf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1.emf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6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1.emf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6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.emf"/><Relationship Id="rId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2815" y="524435"/>
            <a:ext cx="5204012" cy="2837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617259"/>
            <a:ext cx="78867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50" b="1" kern="1200">
          <a:solidFill>
            <a:schemeClr val="tx2"/>
          </a:solidFill>
          <a:latin typeface="Raleway" charset="0"/>
          <a:ea typeface="Raleway" charset="0"/>
          <a:cs typeface="Raleway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3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13" r:id="rId2"/>
    <p:sldLayoutId id="2147483714" r:id="rId3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8" y="3207554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041" y="5546196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" y="329677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61" r:id="rId6"/>
    <p:sldLayoutId id="2147483762" r:id="rId7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UVA_Primary_whit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6"/>
          <p:cNvSpPr/>
          <p:nvPr/>
        </p:nvSpPr>
        <p:spPr>
          <a:xfrm>
            <a:off x="2" y="2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0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6"/>
          <p:cNvSpPr/>
          <p:nvPr/>
        </p:nvSpPr>
        <p:spPr>
          <a:xfrm>
            <a:off x="-2630" y="2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UVA_Primary_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6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72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8" y="3207554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041" y="5546196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" y="329677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3" r:id="rId2"/>
    <p:sldLayoutId id="2147483694" r:id="rId3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95" r:id="rId6"/>
    <p:sldLayoutId id="2147483696" r:id="rId7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0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UVA_Primary_whit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97" r:id="rId6"/>
    <p:sldLayoutId id="2147483698" r:id="rId7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2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9" r:id="rId2"/>
    <p:sldLayoutId id="2147483700" r:id="rId3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6"/>
          <p:cNvSpPr/>
          <p:nvPr/>
        </p:nvSpPr>
        <p:spPr>
          <a:xfrm>
            <a:off x="2" y="2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715" r:id="rId6"/>
    <p:sldLayoutId id="2147483716" r:id="rId7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0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-14710" y="5978149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6"/>
          <p:cNvSpPr/>
          <p:nvPr/>
        </p:nvSpPr>
        <p:spPr>
          <a:xfrm>
            <a:off x="-2630" y="2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UVA_Primary_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6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bhijin@gmail.com" TargetMode="External"/><Relationship Id="rId2" Type="http://schemas.openxmlformats.org/officeDocument/2006/relationships/hyperlink" Target="mailto:abhijin@virginia.edu" TargetMode="External"/><Relationship Id="rId1" Type="http://schemas.openxmlformats.org/officeDocument/2006/relationships/slideLayout" Target="../slideLayouts/slideLayout53.xml"/><Relationship Id="rId5" Type="http://schemas.openxmlformats.org/officeDocument/2006/relationships/hyperlink" Target="https://biocomplexity.virginia.edu/nssac" TargetMode="External"/><Relationship Id="rId4" Type="http://schemas.openxmlformats.org/officeDocument/2006/relationships/hyperlink" Target="http://people.virginia.edu/~aa5ts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852" y="716542"/>
            <a:ext cx="8694296" cy="1433638"/>
          </a:xfrm>
        </p:spPr>
        <p:txBody>
          <a:bodyPr anchor="ctr" anchorCtr="0">
            <a:noAutofit/>
          </a:bodyPr>
          <a:lstStyle/>
          <a:p>
            <a:r>
              <a:rPr lang="en-US" sz="4000" dirty="0"/>
              <a:t>Modern AI Techniques to Understand the </a:t>
            </a:r>
            <a:r>
              <a:rPr lang="en-US" sz="4000" dirty="0" err="1"/>
              <a:t>Spatio</a:t>
            </a:r>
            <a:r>
              <a:rPr lang="en-US" sz="4000" dirty="0"/>
              <a:t>-temporal Spread of Invasive</a:t>
            </a:r>
            <a:br>
              <a:rPr lang="en-US" sz="4000" dirty="0"/>
            </a:br>
            <a:r>
              <a:rPr lang="en-US" sz="4000" dirty="0"/>
              <a:t>Alien Plants: Approaches and Challenges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731" y="2721114"/>
            <a:ext cx="70045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tx2"/>
                </a:solidFill>
              </a:rPr>
              <a:t>Aniruddha </a:t>
            </a:r>
            <a:r>
              <a:rPr lang="en-US" dirty="0" err="1">
                <a:solidFill>
                  <a:schemeClr val="tx2"/>
                </a:solidFill>
              </a:rPr>
              <a:t>Adiga</a:t>
            </a:r>
            <a:r>
              <a:rPr lang="en-US" dirty="0">
                <a:solidFill>
                  <a:schemeClr val="tx2"/>
                </a:solidFill>
              </a:rPr>
              <a:t>, Ethan Choo, Pramod Jha, Krishna Poudel, Srinivasan</a:t>
            </a:r>
          </a:p>
          <a:p>
            <a:pPr algn="ctr" fontAlgn="base"/>
            <a:r>
              <a:rPr lang="en-US" dirty="0" err="1">
                <a:solidFill>
                  <a:schemeClr val="tx2"/>
                </a:solidFill>
              </a:rPr>
              <a:t>Venkatramanan</a:t>
            </a:r>
            <a:r>
              <a:rPr lang="en-US" dirty="0">
                <a:solidFill>
                  <a:schemeClr val="tx2"/>
                </a:solidFill>
              </a:rPr>
              <a:t>, Madhav </a:t>
            </a:r>
            <a:r>
              <a:rPr lang="en-US" dirty="0" err="1">
                <a:solidFill>
                  <a:schemeClr val="tx2"/>
                </a:solidFill>
              </a:rPr>
              <a:t>Marathe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chemeClr val="tx2"/>
                </a:solidFill>
              </a:rPr>
              <a:t>Abhijin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Adiga</a:t>
            </a:r>
            <a:endParaRPr lang="en-US" sz="2000" b="1" dirty="0">
              <a:solidFill>
                <a:schemeClr val="tx2"/>
              </a:solidFill>
            </a:endParaRPr>
          </a:p>
          <a:p>
            <a:pPr algn="ctr"/>
            <a:endParaRPr lang="en-US" sz="2400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Biocomplexity Institute and Initiative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58E1B-6D31-3642-9F40-62EDAA7F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268" y="5059733"/>
            <a:ext cx="2158077" cy="524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3E613-A543-B64B-A4A8-870633BC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594" y="5035339"/>
            <a:ext cx="2447925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768193-B02D-0646-8E5F-815AEA355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68" y="5022812"/>
            <a:ext cx="1961909" cy="6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1971FD-E428-AF40-9F2D-AF2195C9C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926" y="4749780"/>
            <a:ext cx="1071197" cy="11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8299-8DD3-F747-B362-C3DDBEAE7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53CB-8B47-6E4E-A32F-0B24BC0FE8CD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83E8E-0B09-0A49-8DC7-8FA08AB6C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Challenges in applying to invasive species detection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5F050-EF89-354E-8924-FED282854FC1}"/>
              </a:ext>
            </a:extLst>
          </p:cNvPr>
          <p:cNvSpPr txBox="1">
            <a:spLocks/>
          </p:cNvSpPr>
          <p:nvPr/>
        </p:nvSpPr>
        <p:spPr>
          <a:xfrm>
            <a:off x="628650" y="1764926"/>
            <a:ext cx="7886700" cy="3708285"/>
          </a:xfr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inadequacy</a:t>
            </a:r>
          </a:p>
          <a:p>
            <a:pPr lvl="1"/>
            <a:r>
              <a:rPr lang="en-US" dirty="0"/>
              <a:t>Difficulties with field survey.</a:t>
            </a:r>
          </a:p>
          <a:p>
            <a:pPr lvl="1"/>
            <a:r>
              <a:rPr lang="en-US" dirty="0"/>
              <a:t>High-resolution imagery is expensive.</a:t>
            </a:r>
          </a:p>
          <a:p>
            <a:pPr lvl="1"/>
            <a:r>
              <a:rPr lang="en-US" dirty="0"/>
              <a:t>Sparse coverage (unlike cropland detection). </a:t>
            </a:r>
          </a:p>
          <a:p>
            <a:pPr lvl="1"/>
            <a:r>
              <a:rPr lang="en-US" dirty="0"/>
              <a:t>Moderate-resolution (Landsat) might not be adequate.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Very little previous work</a:t>
            </a:r>
          </a:p>
          <a:p>
            <a:pPr lvl="1"/>
            <a:r>
              <a:rPr lang="en-US" dirty="0"/>
              <a:t>Class imbalance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AA: add to this if possible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37AA8-C07A-1D44-B606-4720F99E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2DAA0-5EAA-8741-87BD-1B70DDA3A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Literature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7FC2B0-0B4B-6543-BE1F-BFA352646586}"/>
              </a:ext>
            </a:extLst>
          </p:cNvPr>
          <p:cNvSpPr txBox="1">
            <a:spLocks/>
          </p:cNvSpPr>
          <p:nvPr/>
        </p:nvSpPr>
        <p:spPr>
          <a:xfrm>
            <a:off x="628650" y="1210235"/>
            <a:ext cx="7886700" cy="4598894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sensing and invasive species spread </a:t>
            </a:r>
            <a:r>
              <a:rPr lang="en-US" dirty="0">
                <a:solidFill>
                  <a:srgbClr val="FF0000"/>
                </a:solidFill>
              </a:rPr>
              <a:t>AA: I will take care of this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2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37AA8-C07A-1D44-B606-4720F99E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2DAA0-5EAA-8741-87BD-1B70DDA3A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Literature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7FC2B0-0B4B-6543-BE1F-BFA352646586}"/>
              </a:ext>
            </a:extLst>
          </p:cNvPr>
          <p:cNvSpPr txBox="1">
            <a:spLocks/>
          </p:cNvSpPr>
          <p:nvPr/>
        </p:nvSpPr>
        <p:spPr>
          <a:xfrm>
            <a:off x="628650" y="1210235"/>
            <a:ext cx="7886700" cy="4598894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Nepal invasive species spread </a:t>
            </a:r>
            <a:r>
              <a:rPr lang="en-US" dirty="0">
                <a:solidFill>
                  <a:srgbClr val="FF0000"/>
                </a:solidFill>
              </a:rPr>
              <a:t>AA: I will take care of this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9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E8500-9165-B04C-A0F7-2F388A069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0E566-B561-D045-BE02-40F1B9681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Our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C62F9-6CA1-354A-9F55-421D5439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3" y="1091716"/>
            <a:ext cx="7786714" cy="4776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436C8-24EC-4044-927E-BECC10E00D5D}"/>
              </a:ext>
            </a:extLst>
          </p:cNvPr>
          <p:cNvSpPr txBox="1"/>
          <p:nvPr/>
        </p:nvSpPr>
        <p:spPr>
          <a:xfrm>
            <a:off x="678643" y="4943959"/>
            <a:ext cx="511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AA: provide inputs and I will change this accordingly;</a:t>
            </a:r>
          </a:p>
          <a:p>
            <a:r>
              <a:rPr lang="en-US" dirty="0">
                <a:solidFill>
                  <a:srgbClr val="FF0000"/>
                </a:solidFill>
              </a:rPr>
              <a:t>Add more slides if possible.</a:t>
            </a:r>
          </a:p>
        </p:txBody>
      </p:sp>
    </p:spTree>
    <p:extLst>
      <p:ext uri="{BB962C8B-B14F-4D97-AF65-F5344CB8AC3E}">
        <p14:creationId xmlns:p14="http://schemas.microsoft.com/office/powerpoint/2010/main" val="135361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3AEBF-C2CC-444C-8420-9581C5358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86AA3-3293-6542-AFD3-945EE40333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Data and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50CE8-D833-C44D-BF31-E3F5F279FFD4}"/>
              </a:ext>
            </a:extLst>
          </p:cNvPr>
          <p:cNvSpPr txBox="1">
            <a:spLocks/>
          </p:cNvSpPr>
          <p:nvPr/>
        </p:nvSpPr>
        <p:spPr>
          <a:xfrm>
            <a:off x="628650" y="1210235"/>
            <a:ext cx="7886700" cy="45988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 was conducted in two phases: Phase I and Phase II.</a:t>
            </a:r>
          </a:p>
          <a:p>
            <a:r>
              <a:rPr lang="en-US" dirty="0"/>
              <a:t>Experimented with multiple CNN architectures and chose the model with the best accuracy.</a:t>
            </a:r>
          </a:p>
          <a:p>
            <a:r>
              <a:rPr lang="en-US" dirty="0"/>
              <a:t>Training accuracy – how well the model learns the training data. Validation accuracy – how well the model generalizes to unseen data.</a:t>
            </a:r>
          </a:p>
          <a:p>
            <a:r>
              <a:rPr lang="en-US" dirty="0"/>
              <a:t>Phase I data: 61, 32x32, 8 band digital globe images of location where lantana is present/absent (field expert annotated).</a:t>
            </a:r>
          </a:p>
          <a:p>
            <a:r>
              <a:rPr lang="en-US" dirty="0"/>
              <a:t>For model parameter learning, insufficient and imbalanced data. Phase II data: 225 images</a:t>
            </a:r>
          </a:p>
          <a:p>
            <a:r>
              <a:rPr lang="en-US" dirty="0"/>
              <a:t>Focus species: </a:t>
            </a:r>
            <a:r>
              <a:rPr lang="en-US" i="1" dirty="0"/>
              <a:t>Lantana </a:t>
            </a:r>
            <a:r>
              <a:rPr lang="en-US" i="1" dirty="0" err="1"/>
              <a:t>Camara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1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06385-9425-4A43-8B3D-5A8461E09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12A0C-9712-9649-9ACF-9CD9BBAA2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81239"/>
            <a:ext cx="9144000" cy="45720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C0EE06-E7C4-E54B-BC07-28FA9993004C}"/>
              </a:ext>
            </a:extLst>
          </p:cNvPr>
          <p:cNvSpPr txBox="1">
            <a:spLocks/>
          </p:cNvSpPr>
          <p:nvPr/>
        </p:nvSpPr>
        <p:spPr>
          <a:xfrm>
            <a:off x="628649" y="1764927"/>
            <a:ext cx="7771431" cy="3473477"/>
          </a:xfr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Phase I data, tested on unseen Phase II data: Best model: 76% accuracy</a:t>
            </a:r>
          </a:p>
          <a:p>
            <a:r>
              <a:rPr lang="en-US" dirty="0"/>
              <a:t>Average model: 64% accuracy</a:t>
            </a:r>
          </a:p>
          <a:p>
            <a:r>
              <a:rPr lang="en-US" dirty="0"/>
              <a:t>Trained on Phase II data.</a:t>
            </a:r>
          </a:p>
          <a:p>
            <a:r>
              <a:rPr lang="en-US" dirty="0"/>
              <a:t>Slight improvement in accuracy.</a:t>
            </a:r>
          </a:p>
          <a:p>
            <a:r>
              <a:rPr lang="en-US" dirty="0">
                <a:solidFill>
                  <a:srgbClr val="FF0000"/>
                </a:solidFill>
              </a:rPr>
              <a:t>AA: need images of species distribution, more stories.</a:t>
            </a:r>
          </a:p>
        </p:txBody>
      </p:sp>
    </p:spTree>
    <p:extLst>
      <p:ext uri="{BB962C8B-B14F-4D97-AF65-F5344CB8AC3E}">
        <p14:creationId xmlns:p14="http://schemas.microsoft.com/office/powerpoint/2010/main" val="301745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73B62-C0FD-0F46-85F4-FC9256B1E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527A1-B95C-AD48-A1CC-2BAB7057C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Ongoing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787D7B-A5F5-7A45-A95A-4D4835C82EA9}"/>
              </a:ext>
            </a:extLst>
          </p:cNvPr>
          <p:cNvSpPr txBox="1">
            <a:spLocks/>
          </p:cNvSpPr>
          <p:nvPr/>
        </p:nvSpPr>
        <p:spPr>
          <a:xfrm>
            <a:off x="628650" y="1210235"/>
            <a:ext cx="7886700" cy="4598894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main thrusts</a:t>
            </a:r>
          </a:p>
          <a:p>
            <a:pPr lvl="1"/>
            <a:r>
              <a:rPr lang="en-US" dirty="0"/>
              <a:t>Understanding spatiotemporal spread.</a:t>
            </a:r>
          </a:p>
          <a:p>
            <a:pPr lvl="1"/>
            <a:r>
              <a:rPr lang="en-US" dirty="0"/>
              <a:t>Incorporating high-resolution images: New (2019, 2018) and old (2011, 2012) Incorporating moderate-resolution images (Landsat): 10 and 20 year old images. Pending: using network models (like in T. </a:t>
            </a:r>
            <a:r>
              <a:rPr lang="en-US" dirty="0" err="1"/>
              <a:t>absoluta</a:t>
            </a:r>
            <a:r>
              <a:rPr lang="en-US" dirty="0"/>
              <a:t>)</a:t>
            </a:r>
          </a:p>
          <a:p>
            <a:r>
              <a:rPr lang="en-US" dirty="0"/>
              <a:t>Augmenting satellite imagery with Environmental/geographic variables: temperature, humidity, altitude, elevation, etc.</a:t>
            </a:r>
          </a:p>
          <a:p>
            <a:pPr lvl="1"/>
            <a:r>
              <a:rPr lang="en-US" dirty="0"/>
              <a:t>Interpretability/</a:t>
            </a:r>
            <a:r>
              <a:rPr lang="en-US" dirty="0" err="1"/>
              <a:t>explainability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73B62-C0FD-0F46-85F4-FC9256B1E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527A1-B95C-AD48-A1CC-2BAB7057C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787D7B-A5F5-7A45-A95A-4D4835C82EA9}"/>
              </a:ext>
            </a:extLst>
          </p:cNvPr>
          <p:cNvSpPr txBox="1">
            <a:spLocks/>
          </p:cNvSpPr>
          <p:nvPr/>
        </p:nvSpPr>
        <p:spPr>
          <a:xfrm>
            <a:off x="628650" y="2310615"/>
            <a:ext cx="7886700" cy="196691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abhijin@virginia.edu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abhijin@gmail.com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http://people.virginia.edu/~aa5ts/index.html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5"/>
              </a:rPr>
              <a:t>https://biocomplexity.virginia.edu/nssac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5F699-B96D-1340-BC5A-222A0B681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Theme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AF31AD-5548-AC4D-91D9-C400F0F41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3384" y="1816099"/>
            <a:ext cx="7854461" cy="38344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Climate change and intensification of human activities have led to an explosion of invasive species introductions and their rapid proliferation.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Their effect is amplified in biodiversity hotspots such as Nepal due to its unique physiographic properties. Several invasive alien plants are a threat to the biodiversity and agriculture.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Identifying the pathways/mechanisms of their spread, and accurately predicting their future course is of utmost importance.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are applying modern AI techniques to address these problems with multi-resolution remote sensing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25C9F-A26E-C54A-A716-950B4EE5E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76E8BA8-0088-4244-8C7A-9412A04B2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Funding and team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9527" y="1623733"/>
            <a:ext cx="3650846" cy="1117019"/>
            <a:chOff x="23249998" y="32076090"/>
            <a:chExt cx="7412341" cy="2297769"/>
          </a:xfrm>
        </p:grpSpPr>
        <p:pic>
          <p:nvPicPr>
            <p:cNvPr id="5" name="Picture 4" descr="usaid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9998" y="32551449"/>
              <a:ext cx="4839616" cy="1572875"/>
            </a:xfrm>
            <a:prstGeom prst="rect">
              <a:avLst/>
            </a:prstGeom>
          </p:spPr>
        </p:pic>
        <p:pic>
          <p:nvPicPr>
            <p:cNvPr id="6" name="Picture 5" descr="ipm-i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64570" y="32076090"/>
              <a:ext cx="2297769" cy="2297769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982" y="2875543"/>
            <a:ext cx="7874035" cy="29308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76674" y="2087091"/>
            <a:ext cx="231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NSSAC, BII, UVA</a:t>
            </a:r>
          </a:p>
        </p:txBody>
      </p:sp>
    </p:spTree>
    <p:extLst>
      <p:ext uri="{BB962C8B-B14F-4D97-AF65-F5344CB8AC3E}">
        <p14:creationId xmlns:p14="http://schemas.microsoft.com/office/powerpoint/2010/main" val="181033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3F2B3-CA6E-CB45-9131-C90E5FCF6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1F60-B5E2-8B45-BB2F-C35DDB25D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Outline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8E58C6-D359-C642-A85B-2AC7F78E1F74}"/>
              </a:ext>
            </a:extLst>
          </p:cNvPr>
          <p:cNvSpPr txBox="1">
            <a:spLocks/>
          </p:cNvSpPr>
          <p:nvPr/>
        </p:nvSpPr>
        <p:spPr>
          <a:xfrm>
            <a:off x="484189" y="1817688"/>
            <a:ext cx="5421936" cy="4028476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181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4100-CFC6-2347-95D2-CCAA0323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0"/>
            <a:ext cx="8195982" cy="76648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A new paradigm: Modern AI to address biodiversity loss and food insecurity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5C079-26D7-EF4F-BCB9-563B41F7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4926"/>
            <a:ext cx="7886700" cy="42358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are seeing rapid advances data acquisition, bigdata analytics and high-performance computing.</a:t>
            </a:r>
          </a:p>
          <a:p>
            <a:r>
              <a:rPr lang="en-US" dirty="0"/>
              <a:t>There is a thrust towards application of these modern </a:t>
            </a:r>
            <a:r>
              <a:rPr lang="en-US" dirty="0" err="1"/>
              <a:t>aritificial</a:t>
            </a:r>
            <a:r>
              <a:rPr lang="en-US" dirty="0"/>
              <a:t> intelligence (AI) systems for problems at the intersection of biodiversity, agriculture and sociology.</a:t>
            </a:r>
          </a:p>
          <a:p>
            <a:pPr lvl="1"/>
            <a:r>
              <a:rPr lang="en-US" dirty="0"/>
              <a:t>USDA FACT</a:t>
            </a:r>
          </a:p>
          <a:p>
            <a:pPr lvl="1"/>
            <a:r>
              <a:rPr lang="en-US" dirty="0"/>
              <a:t>USAID Resilience in agriculture</a:t>
            </a:r>
          </a:p>
          <a:p>
            <a:pPr lvl="1"/>
            <a:r>
              <a:rPr lang="en-US" dirty="0"/>
              <a:t>NSF INFEWS</a:t>
            </a:r>
          </a:p>
          <a:p>
            <a:pPr lvl="1"/>
            <a:r>
              <a:rPr lang="en-US" dirty="0"/>
              <a:t>AI for Earth by Microsoft.</a:t>
            </a:r>
          </a:p>
          <a:p>
            <a:r>
              <a:rPr lang="en-US" dirty="0"/>
              <a:t>New applications are being developed to address old problems in a new manner.</a:t>
            </a:r>
          </a:p>
          <a:p>
            <a:pPr lvl="1"/>
            <a:r>
              <a:rPr lang="en-US" dirty="0"/>
              <a:t>Crowd-sourced data collection: </a:t>
            </a:r>
            <a:r>
              <a:rPr lang="en-US" dirty="0" err="1"/>
              <a:t>PlantVillage</a:t>
            </a:r>
            <a:endParaRPr lang="en-US" dirty="0"/>
          </a:p>
          <a:p>
            <a:pPr lvl="1"/>
            <a:r>
              <a:rPr lang="en-US" dirty="0"/>
              <a:t>New image datasets for surveillance: High-resolution </a:t>
            </a:r>
            <a:r>
              <a:rPr lang="en-US" dirty="0" err="1"/>
              <a:t>satetllite</a:t>
            </a:r>
            <a:r>
              <a:rPr lang="en-US" dirty="0"/>
              <a:t> imagery, drones</a:t>
            </a:r>
          </a:p>
          <a:p>
            <a:pPr lvl="1"/>
            <a:r>
              <a:rPr lang="en-US" dirty="0"/>
              <a:t>Simulation analytics and causal models.</a:t>
            </a:r>
            <a:r>
              <a:rPr lang="en-US" dirty="0">
                <a:solidFill>
                  <a:srgbClr val="FF0000"/>
                </a:solidFill>
              </a:rPr>
              <a:t> (AA: some figures)</a:t>
            </a:r>
          </a:p>
        </p:txBody>
      </p:sp>
    </p:spTree>
    <p:extLst>
      <p:ext uri="{BB962C8B-B14F-4D97-AF65-F5344CB8AC3E}">
        <p14:creationId xmlns:p14="http://schemas.microsoft.com/office/powerpoint/2010/main" val="201739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091" y="353273"/>
            <a:ext cx="8491817" cy="766482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383"/>
            <a:ext cx="8189258" cy="3449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73FB7B-4E31-6744-BFD1-53FB92172E9D}"/>
              </a:ext>
            </a:extLst>
          </p:cNvPr>
          <p:cNvSpPr txBox="1">
            <a:spLocks/>
          </p:cNvSpPr>
          <p:nvPr/>
        </p:nvSpPr>
        <p:spPr>
          <a:xfrm>
            <a:off x="326091" y="1244383"/>
            <a:ext cx="8515350" cy="47217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Invasive alien species in Nepal</a:t>
            </a:r>
          </a:p>
          <a:p>
            <a:r>
              <a:rPr lang="en-US" sz="2100" dirty="0"/>
              <a:t>Seven plants affecting</a:t>
            </a:r>
          </a:p>
          <a:p>
            <a:pPr lvl="1"/>
            <a:r>
              <a:rPr lang="en-US" sz="1700" dirty="0"/>
              <a:t>land</a:t>
            </a:r>
          </a:p>
          <a:p>
            <a:pPr lvl="1"/>
            <a:r>
              <a:rPr lang="en-US" sz="1700" dirty="0"/>
              <a:t>Water bodies</a:t>
            </a:r>
          </a:p>
          <a:p>
            <a:pPr lvl="1"/>
            <a:r>
              <a:rPr lang="en-US" sz="1700" dirty="0"/>
              <a:t>Agriculture </a:t>
            </a:r>
            <a:r>
              <a:rPr lang="en-US" sz="1700" dirty="0">
                <a:solidFill>
                  <a:srgbClr val="FF0000"/>
                </a:solidFill>
              </a:rPr>
              <a:t>(AA: examples for each case)</a:t>
            </a:r>
          </a:p>
          <a:p>
            <a:pPr marL="457200" lvl="1" indent="0">
              <a:buNone/>
            </a:pPr>
            <a:endParaRPr lang="en-US" sz="1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Objectives:</a:t>
            </a:r>
          </a:p>
          <a:p>
            <a:r>
              <a:rPr lang="en-US" sz="2200" dirty="0"/>
              <a:t>Estimate past, current, and future distribution.</a:t>
            </a:r>
          </a:p>
          <a:p>
            <a:r>
              <a:rPr lang="en-US" sz="2200" dirty="0"/>
              <a:t>Understand mechanisms of spread.</a:t>
            </a:r>
          </a:p>
          <a:p>
            <a:r>
              <a:rPr lang="en-US" sz="2200" dirty="0"/>
              <a:t>Design policies for effective surveillance and intervention.</a:t>
            </a:r>
          </a:p>
        </p:txBody>
      </p:sp>
    </p:spTree>
    <p:extLst>
      <p:ext uri="{BB962C8B-B14F-4D97-AF65-F5344CB8AC3E}">
        <p14:creationId xmlns:p14="http://schemas.microsoft.com/office/powerpoint/2010/main" val="15157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35E43-67ED-3740-B834-18F78FCF5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6160A-70B5-CB47-B97B-8211F99C9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6F4FD-ECFF-8745-9443-0006EE28193B}"/>
              </a:ext>
            </a:extLst>
          </p:cNvPr>
          <p:cNvSpPr txBox="1">
            <a:spLocks/>
          </p:cNvSpPr>
          <p:nvPr/>
        </p:nvSpPr>
        <p:spPr>
          <a:xfrm>
            <a:off x="477288" y="1329275"/>
            <a:ext cx="8189423" cy="3449171"/>
          </a:xfr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  <a:p>
            <a:pPr lvl="1"/>
            <a:r>
              <a:rPr lang="en-US" dirty="0"/>
              <a:t>Extensive survey of the CHAL region providing presence/absence information, geographic variables such as slope, colocation of other species among other variables.</a:t>
            </a:r>
          </a:p>
          <a:p>
            <a:pPr lvl="1"/>
            <a:r>
              <a:rPr lang="en-US" dirty="0"/>
              <a:t>Multi-resolution satellite imagery: </a:t>
            </a:r>
            <a:r>
              <a:rPr lang="en-US" dirty="0" err="1"/>
              <a:t>WorldView</a:t>
            </a:r>
            <a:r>
              <a:rPr lang="en-US" dirty="0"/>
              <a:t> (Digital Globe), Landsat.</a:t>
            </a:r>
          </a:p>
          <a:p>
            <a:pPr lvl="1"/>
            <a:r>
              <a:rPr lang="en-US" dirty="0"/>
              <a:t>Open datasets such as temperature, humidity, human population, etc.</a:t>
            </a:r>
          </a:p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Deep learning or Artificial Neural Networks (ANN)</a:t>
            </a:r>
          </a:p>
          <a:p>
            <a:pPr lvl="1"/>
            <a:r>
              <a:rPr lang="en-US" dirty="0"/>
              <a:t>Statistical methods and GIS</a:t>
            </a:r>
          </a:p>
          <a:p>
            <a:pPr lvl="1"/>
            <a:r>
              <a:rPr lang="en-US" dirty="0"/>
              <a:t>Agent-based models</a:t>
            </a:r>
          </a:p>
        </p:txBody>
      </p:sp>
    </p:spTree>
    <p:extLst>
      <p:ext uri="{BB962C8B-B14F-4D97-AF65-F5344CB8AC3E}">
        <p14:creationId xmlns:p14="http://schemas.microsoft.com/office/powerpoint/2010/main" val="167260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735E9-8CF1-694E-90CA-C232DB6CD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58EC-768D-3049-87D8-4224CA7E1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(AA: I will take of this)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47966-9D72-2344-A1F8-4E8623009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09" y="857250"/>
            <a:ext cx="8491817" cy="766482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64926"/>
            <a:ext cx="8515350" cy="3449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73FB7B-4E31-6744-BFD1-53FB92172E9D}"/>
              </a:ext>
            </a:extLst>
          </p:cNvPr>
          <p:cNvSpPr txBox="1">
            <a:spLocks/>
          </p:cNvSpPr>
          <p:nvPr/>
        </p:nvSpPr>
        <p:spPr>
          <a:xfrm>
            <a:off x="628650" y="1764926"/>
            <a:ext cx="8112393" cy="423582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Diverse applications, superior performance (particularly, image related), (almost) zero interpretability.</a:t>
            </a:r>
          </a:p>
          <a:p>
            <a:r>
              <a:rPr lang="en-US" dirty="0"/>
              <a:t>Has been around since 1970s.</a:t>
            </a:r>
          </a:p>
          <a:p>
            <a:r>
              <a:rPr lang="en-US" dirty="0"/>
              <a:t>Enabled by clever algorithms and HPC, it got a boost in the early 2000s. Enabled by availability of large amounts of data.</a:t>
            </a:r>
          </a:p>
          <a:p>
            <a:r>
              <a:rPr lang="en-US" dirty="0"/>
              <a:t>Promise: Hardly any work on applying it to invasive species mapping.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AA: change and add any published figure if possible (with acknowledgement) </a:t>
            </a:r>
          </a:p>
        </p:txBody>
      </p:sp>
    </p:spTree>
    <p:extLst>
      <p:ext uri="{BB962C8B-B14F-4D97-AF65-F5344CB8AC3E}">
        <p14:creationId xmlns:p14="http://schemas.microsoft.com/office/powerpoint/2010/main" val="255471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-NDSSL_2016-05" id="{5CEB6AD0-B793-364C-9229-601540A65C7F}" vid="{2CA1BE5E-91AB-DD4F-92F4-BF1CD06C27C1}"/>
    </a:ext>
  </a:extLst>
</a:theme>
</file>

<file path=ppt/theme/theme10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CB1691A5-CBC5-F24C-B63E-2A43302B0069}"/>
    </a:ext>
  </a:extLst>
</a:theme>
</file>

<file path=ppt/theme/theme11.xml><?xml version="1.0" encoding="utf-8"?>
<a:theme xmlns:a="http://schemas.openxmlformats.org/drawingml/2006/main" name="1_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_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_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_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_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06081DAC-439E-1747-9A5E-17CAF887735C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FF587FDB-7660-F346-B44F-357962F684FA}"/>
    </a:ext>
  </a:extLst>
</a:theme>
</file>

<file path=ppt/theme/theme4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BE763D6B-2255-D04D-A279-2FC0D6018316}"/>
    </a:ext>
  </a:extLst>
</a:theme>
</file>

<file path=ppt/theme/theme5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20CE432B-8AFE-1842-BFBD-883B5C40D392}"/>
    </a:ext>
  </a:extLst>
</a:theme>
</file>

<file path=ppt/theme/theme6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CA436B4E-7737-DE49-BCAB-240374448324}"/>
    </a:ext>
  </a:extLst>
</a:theme>
</file>

<file path=ppt/theme/theme7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84A3BBA7-616F-4A44-8168-362777D01473}"/>
    </a:ext>
  </a:extLst>
</a:theme>
</file>

<file path=ppt/theme/theme8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138839D9-B188-A84A-A114-F2D4F33BC15D}"/>
    </a:ext>
  </a:extLst>
</a:theme>
</file>

<file path=ppt/theme/theme9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ssac_template" id="{6FBD2653-FDA4-164D-B2C1-A7D1CDB4BF87}" vid="{A820ABD5-6571-0F4C-92CF-0B79C57261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831</Words>
  <Application>Microsoft Macintosh PowerPoint</Application>
  <PresentationFormat>On-screen Show (4:3)</PresentationFormat>
  <Paragraphs>121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17</vt:i4>
      </vt:variant>
    </vt:vector>
  </HeadingPairs>
  <TitlesOfParts>
    <vt:vector size="46" baseType="lpstr">
      <vt:lpstr>Arial</vt:lpstr>
      <vt:lpstr>Calibri</vt:lpstr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Raleway</vt:lpstr>
      <vt:lpstr>Trebuchet MS</vt:lpstr>
      <vt:lpstr>Office Theme</vt:lpstr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1_title page</vt:lpstr>
      <vt:lpstr>1_contents</vt:lpstr>
      <vt:lpstr>1_O1</vt:lpstr>
      <vt:lpstr>1_O1: image</vt:lpstr>
      <vt:lpstr>1_O2</vt:lpstr>
      <vt:lpstr>1_O2: image</vt:lpstr>
      <vt:lpstr>1_O3</vt:lpstr>
      <vt:lpstr>1_O3: image</vt:lpstr>
      <vt:lpstr>1_blank</vt:lpstr>
      <vt:lpstr>Modern AI Techniques to Understand the Spatio-temporal Spread of Invasive Alien Plants: Approaches and Challenges</vt:lpstr>
      <vt:lpstr>PowerPoint Presentation</vt:lpstr>
      <vt:lpstr>PowerPoint Presentation</vt:lpstr>
      <vt:lpstr>PowerPoint Presentation</vt:lpstr>
      <vt:lpstr>A new paradigm: Modern AI to address biodiversity loss and food insecurity</vt:lpstr>
      <vt:lpstr>Objectives</vt:lpstr>
      <vt:lpstr>PowerPoint Presentation</vt:lpstr>
      <vt:lpstr>PowerPoint Presentation</vt:lpstr>
      <vt:lpstr>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Multi-pathway models to assess the threat of invasive species spread</dc:title>
  <dc:creator>Adiga, Abhijin (aa5ts)</dc:creator>
  <cp:lastModifiedBy>Adiga, Abhijin (aa5ts)</cp:lastModifiedBy>
  <cp:revision>49</cp:revision>
  <dcterms:created xsi:type="dcterms:W3CDTF">2019-11-09T09:56:55Z</dcterms:created>
  <dcterms:modified xsi:type="dcterms:W3CDTF">2019-11-09T20:06:33Z</dcterms:modified>
</cp:coreProperties>
</file>